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2.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tif>
</file>

<file path=ppt/media/image10.png>
</file>

<file path=ppt/media/image11.png>
</file>

<file path=ppt/media/image12.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9" name="Shape 139"/>
          <p:cNvSpPr/>
          <p:nvPr>
            <p:ph type="sldImg"/>
          </p:nvPr>
        </p:nvSpPr>
        <p:spPr>
          <a:prstGeom prst="rect">
            <a:avLst/>
          </a:prstGeom>
        </p:spPr>
        <p:txBody>
          <a:bodyPr/>
          <a:lstStyle/>
          <a:p>
            <a:pPr/>
          </a:p>
        </p:txBody>
      </p:sp>
      <p:sp>
        <p:nvSpPr>
          <p:cNvPr id="140" name="Shape 140"/>
          <p:cNvSpPr/>
          <p:nvPr>
            <p:ph type="body" sz="quarter" idx="1"/>
          </p:nvPr>
        </p:nvSpPr>
        <p:spPr>
          <a:prstGeom prst="rect">
            <a:avLst/>
          </a:prstGeom>
        </p:spPr>
        <p:txBody>
          <a:bodyPr/>
          <a:lstStyle/>
          <a:p>
            <a:pPr/>
            <a:r>
              <a:t>In the last lesson, we discussed how to schedule tasks into agile sprints. I mentioned that at the end of each sprint, you could reflect on your team’s performance over the last sprint in order to adjust your estimates. </a:t>
            </a:r>
          </a:p>
          <a:p>
            <a:pPr/>
            <a:r>
              <a:t>Reflect on prior sprints: how much did we plan, how much did we do? Consider size of each task in terms of story points (or hours). Useful for checking progress and quality of estimations. Can use velocity over time to estimate future performance. </a:t>
            </a:r>
          </a:p>
          <a:p>
            <a:pPr/>
          </a:p>
          <a:p>
            <a:pPr/>
            <a:r>
              <a:t>…What other metrics are available?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Shape 147"/>
          <p:cNvSpPr/>
          <p:nvPr>
            <p:ph type="sldImg"/>
          </p:nvPr>
        </p:nvSpPr>
        <p:spPr>
          <a:prstGeom prst="rect">
            <a:avLst/>
          </a:prstGeom>
        </p:spPr>
        <p:txBody>
          <a:bodyPr/>
          <a:lstStyle/>
          <a:p>
            <a:pPr/>
          </a:p>
        </p:txBody>
      </p:sp>
      <p:sp>
        <p:nvSpPr>
          <p:cNvPr id="148" name="Shape 148"/>
          <p:cNvSpPr/>
          <p:nvPr>
            <p:ph type="body" sz="quarter" idx="1"/>
          </p:nvPr>
        </p:nvSpPr>
        <p:spPr>
          <a:prstGeom prst="rect">
            <a:avLst/>
          </a:prstGeom>
        </p:spPr>
        <p:txBody>
          <a:bodyPr/>
          <a:lstStyle/>
          <a:p>
            <a:pPr/>
            <a:r>
              <a:t>Easiest metric: volume of code (lines of code) - somewhat meaningless on its own, change over time might be interesting. Could also look at lines of code per-developer, or per-week</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Shape 154"/>
          <p:cNvSpPr/>
          <p:nvPr>
            <p:ph type="sldImg"/>
          </p:nvPr>
        </p:nvSpPr>
        <p:spPr>
          <a:prstGeom prst="rect">
            <a:avLst/>
          </a:prstGeom>
        </p:spPr>
        <p:txBody>
          <a:bodyPr/>
          <a:lstStyle/>
          <a:p>
            <a:pPr/>
          </a:p>
        </p:txBody>
      </p:sp>
      <p:sp>
        <p:nvSpPr>
          <p:cNvPr id="155" name="Shape 155"/>
          <p:cNvSpPr/>
          <p:nvPr>
            <p:ph type="body" sz="quarter" idx="1"/>
          </p:nvPr>
        </p:nvSpPr>
        <p:spPr>
          <a:prstGeom prst="rect">
            <a:avLst/>
          </a:prstGeom>
        </p:spPr>
        <p:txBody>
          <a:bodyPr/>
          <a:lstStyle/>
          <a:p>
            <a:pPr/>
            <a:r>
              <a:t>We might also consider metrics that track code quality, like number of bugs opened and closed, or number of tests failing, linter errors, etc.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When talking about quantitative metrics, it’s extremely important to consider how rigidly we follow them.</a:t>
            </a:r>
          </a:p>
          <a:p>
            <a:pPr/>
            <a:r>
              <a:t>Robert McNamara was secdef in the 60’s, had previously been an executive at Ford where he made quantitative metrics for each phase of production and ruthlessly optimized to improve efficiency and production. Applied similar strategy to secdef… “Things you can count, you ought to count - loss of life is one” - so, based lots of strategy on body counts. Body count is one thing, but not the whole picture. After war ended in interviews, generals commented that body counts were misguided way to measure progress. Compare to: using LoC to track progress on a project… how do you even know how many lines there should be, and is it good to have a lot? Software metrics are very tricky because it it is hard to quantify everything.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Shape 169"/>
          <p:cNvSpPr/>
          <p:nvPr>
            <p:ph type="sldImg"/>
          </p:nvPr>
        </p:nvSpPr>
        <p:spPr>
          <a:prstGeom prst="rect">
            <a:avLst/>
          </a:prstGeom>
        </p:spPr>
        <p:txBody>
          <a:bodyPr/>
          <a:lstStyle/>
          <a:p>
            <a:pPr/>
          </a:p>
        </p:txBody>
      </p:sp>
      <p:sp>
        <p:nvSpPr>
          <p:cNvPr id="170" name="Shape 170"/>
          <p:cNvSpPr/>
          <p:nvPr>
            <p:ph type="body" sz="quarter" idx="1"/>
          </p:nvPr>
        </p:nvSpPr>
        <p:spPr>
          <a:prstGeom prst="rect">
            <a:avLst/>
          </a:prstGeom>
        </p:spPr>
        <p:txBody>
          <a:bodyPr/>
          <a:lstStyle/>
          <a:p>
            <a:pPr/>
            <a:r>
              <a:t>Here is an example of McNamara fallacy in SE. Take a look at this method written in Java, which performs URL decoding - replacing a string represented by a URL encoded hex value with the regular ASCII character that is encoded. For instance, in the example shown, it replaces %20 with a space. Do you think that this method is complex? How do we even judge if a method is complex - it’s maybe a qualitative metric, right? One common goal with software engineering metrics is to create a quantitative metric to represent the complexity of code - if you could do that, then you could analyze your codebase, find the most complex code, and try to refactor it to be less complex, or at least, to ensure that it’s well-tested, since the most complex code might contain the most defects.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9" name="Shape 179"/>
          <p:cNvSpPr/>
          <p:nvPr>
            <p:ph type="sldImg"/>
          </p:nvPr>
        </p:nvSpPr>
        <p:spPr>
          <a:prstGeom prst="rect">
            <a:avLst/>
          </a:prstGeom>
        </p:spPr>
        <p:txBody>
          <a:bodyPr/>
          <a:lstStyle/>
          <a:p>
            <a:pPr/>
          </a:p>
        </p:txBody>
      </p:sp>
      <p:sp>
        <p:nvSpPr>
          <p:cNvPr id="180" name="Shape 180"/>
          <p:cNvSpPr/>
          <p:nvPr>
            <p:ph type="body" sz="quarter" idx="1"/>
          </p:nvPr>
        </p:nvSpPr>
        <p:spPr>
          <a:prstGeom prst="rect">
            <a:avLst/>
          </a:prstGeom>
        </p:spPr>
        <p:txBody>
          <a:bodyPr/>
          <a:lstStyle/>
          <a:p>
            <a:pPr/>
            <a:r>
              <a:t>So, that’s exactly what McCabe’s chromatic complexity metric aims for. This metric is calculated by examining the control-flow graph for the method under analysis. I show here a control flow graph for this same percentDecode method from the last slide. The control flow graph has one node for each basic block in the program - each time that there’s a conditional branch (an if statement), this starts a new basic block. This complexity metric “M” is calculated as the number of edges in this graph, minus the number of nodes, plus two times the number of connected components. So, this graph has 10 edges, 9 nodes, and 1 connected component, yielding a complexity metric of 3. On its own, it’s hard to determine if this is a good function (simple or complex). It might be more useful in comparison to other functions - if you found others with values of say, 15-20, then perhaps they are more complex than this one. The original evidence for this approach was that “the complexity measure is designed to conform to our intuitive notion of complexity” - but no evidence that this correlates with other measures. Applied to this metric, the McNamara fallacy might make us skeptical of whether a quantitive metric Cyclomatic Complexity really measures what we might care about (if complex code has more bugs, or if complex code is harder to read).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Studies have investigated the correlation between Cyclomatic Complexity and error density, programming effort, program understanding, and design effort. There is very weak evidence that Cyclomatic Complexity correlates with any of those other measures. The strongest evidence for what Cyclomatic Complexity measures? Simple: lines fo code. </a:t>
            </a:r>
          </a:p>
          <a:p>
            <a:pPr/>
            <a:r>
              <a:t>Recent studies have looked at defect density vs Cyclomatic complexity and found that there are more defects in complex code, but also more defects in bigger code files - shocker? Even more interesting, the authors found that “… the same amount of code in large and complex files was associated with fewer defects than when located in smaller and less complex files”. So, what have we learned? We should be skeptical of quantitative metrics that attempt to capture complex quality attributes of software (and, honestly, most things in life).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Shape 194"/>
          <p:cNvSpPr/>
          <p:nvPr>
            <p:ph type="sldImg"/>
          </p:nvPr>
        </p:nvSpPr>
        <p:spPr>
          <a:prstGeom prst="rect">
            <a:avLst/>
          </a:prstGeom>
        </p:spPr>
        <p:txBody>
          <a:bodyPr/>
          <a:lstStyle/>
          <a:p>
            <a:pPr/>
          </a:p>
        </p:txBody>
      </p:sp>
      <p:sp>
        <p:nvSpPr>
          <p:cNvPr id="195" name="Shape 195"/>
          <p:cNvSpPr/>
          <p:nvPr>
            <p:ph type="body" sz="quarter" idx="1"/>
          </p:nvPr>
        </p:nvSpPr>
        <p:spPr>
          <a:prstGeom prst="rect">
            <a:avLst/>
          </a:prstGeom>
        </p:spPr>
        <p:txBody>
          <a:bodyPr/>
          <a:lstStyle/>
          <a:p>
            <a:pPr/>
            <a:r>
              <a:t>Another significant risk when applying metrics in software engineering arises when we try to use a metric as a target for our team. Goodhart’s law says that when a measure becomes an actual target, it ceases to be a good measure, because the people you are measuring will change their behavior to optimize for that metric (at the expense of other metrics that you are not tracking). For instance: you could imagine that when giving developers a bonus for each bug that they find and fix, this could degrade into developers introducing bugs just so that they can find them and get a bonus.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Instead, if you find yourself in a position of management, most literature suggests against incentivizing productivity based on particular metrics like this. Instead it’s best to focus on working with employee’s personal motivations, rather than creating artificial, extrinsic motivators. In addition to driving behavior that you don’t want (like developers who introduce bugs just to fix them), creating these extrinsic rewards and measures behind them can be demoralizing and demotivating to your employees who are actually interested in doing a good job.</a:t>
            </a:r>
          </a:p>
          <a:p>
            <a:pPr/>
          </a:p>
          <a:p>
            <a:pPr/>
            <a:r>
              <a:t>In the next lesson, we’ll discuss how to be an effective team player, qualitatively, and set metrics aside for a short time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tif"/><Relationship Id="rId4" Type="http://schemas.openxmlformats.org/officeDocument/2006/relationships/hyperlink" Target="https://dilbert.com/strip/1995-11-13"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3.jpeg"/><Relationship Id="rId5" Type="http://schemas.openxmlformats.org/officeDocument/2006/relationships/image" Target="../media/image11.png"/><Relationship Id="rId6" Type="http://schemas.openxmlformats.org/officeDocument/2006/relationships/image" Target="../media/image12.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3.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sson 12.2: Metrics in Software Engineering"/>
          <p:cNvSpPr txBox="1"/>
          <p:nvPr>
            <p:ph type="subTitle" sz="quarter" idx="1"/>
          </p:nvPr>
        </p:nvSpPr>
        <p:spPr>
          <a:prstGeom prst="rect">
            <a:avLst/>
          </a:prstGeom>
        </p:spPr>
        <p:txBody>
          <a:bodyPr/>
          <a:lstStyle/>
          <a:p>
            <a:pPr/>
            <a:r>
              <a:t>Lesson 12.2: Metrics in Software Engineering</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Goodhart’s Law"/>
          <p:cNvSpPr txBox="1"/>
          <p:nvPr>
            <p:ph type="title"/>
          </p:nvPr>
        </p:nvSpPr>
        <p:spPr>
          <a:prstGeom prst="rect">
            <a:avLst/>
          </a:prstGeom>
        </p:spPr>
        <p:txBody>
          <a:bodyPr/>
          <a:lstStyle/>
          <a:p>
            <a:pPr/>
            <a:r>
              <a:t>Goodhart’s Law</a:t>
            </a:r>
          </a:p>
        </p:txBody>
      </p:sp>
      <p:sp>
        <p:nvSpPr>
          <p:cNvPr id="191" name="When a measure becomes a target, it ceases to be a good meas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00735">
              <a:defRPr sz="5335"/>
            </a:lvl1pPr>
          </a:lstStyle>
          <a:p>
            <a:pPr/>
            <a:r>
              <a:t>When a measure becomes a target, it ceases to be a good measure</a:t>
            </a:r>
          </a:p>
        </p:txBody>
      </p:sp>
      <p:pic>
        <p:nvPicPr>
          <p:cNvPr id="192" name="Image" descr="Image"/>
          <p:cNvPicPr>
            <a:picLocks noChangeAspect="1"/>
          </p:cNvPicPr>
          <p:nvPr/>
        </p:nvPicPr>
        <p:blipFill>
          <a:blip r:embed="rId3">
            <a:extLst/>
          </a:blip>
          <a:stretch>
            <a:fillRect/>
          </a:stretch>
        </p:blipFill>
        <p:spPr>
          <a:xfrm>
            <a:off x="4572000" y="5718907"/>
            <a:ext cx="15240000" cy="4622801"/>
          </a:xfrm>
          <a:prstGeom prst="rect">
            <a:avLst/>
          </a:prstGeom>
          <a:ln w="12700">
            <a:miter lim="400000"/>
          </a:ln>
        </p:spPr>
      </p:pic>
      <p:sp>
        <p:nvSpPr>
          <p:cNvPr id="193" name="Dilbert © 2021, Andrews McMeel Syndication"/>
          <p:cNvSpPr txBox="1"/>
          <p:nvPr/>
        </p:nvSpPr>
        <p:spPr>
          <a:xfrm>
            <a:off x="18316912" y="13020919"/>
            <a:ext cx="4946193" cy="393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sz="1900" u="sng">
                <a:solidFill>
                  <a:srgbClr val="000000"/>
                </a:solidFill>
                <a:latin typeface="Helvetica"/>
                <a:ea typeface="Helvetica"/>
                <a:cs typeface="Helvetica"/>
                <a:sym typeface="Helvetica"/>
                <a:hlinkClick r:id="rId4" invalidUrl="" action="" tgtFrame="" tooltip="" history="1" highlightClick="0" endSnd="0"/>
              </a:defRPr>
            </a:lvl1pPr>
          </a:lstStyle>
          <a:p>
            <a:pPr>
              <a:defRPr u="none"/>
            </a:pPr>
            <a:r>
              <a:rPr u="sng">
                <a:hlinkClick r:id="rId4" invalidUrl="" action="" tgtFrame="" tooltip="" history="1" highlightClick="0" endSnd="0"/>
              </a:rPr>
              <a:t>Dilbert © 2021, Andrews McMeel Syndication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Productivity Metrics"/>
          <p:cNvSpPr txBox="1"/>
          <p:nvPr>
            <p:ph type="title"/>
          </p:nvPr>
        </p:nvSpPr>
        <p:spPr>
          <a:prstGeom prst="rect">
            <a:avLst/>
          </a:prstGeom>
        </p:spPr>
        <p:txBody>
          <a:bodyPr/>
          <a:lstStyle/>
          <a:p>
            <a:pPr/>
            <a:r>
              <a:t>Productivity Metrics</a:t>
            </a:r>
          </a:p>
        </p:txBody>
      </p:sp>
      <p:sp>
        <p:nvSpPr>
          <p:cNvPr id="198" name="Intrinsic &amp; Extrinsic Motivation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Intrinsic &amp; Extrinsic Motivations</a:t>
            </a:r>
          </a:p>
        </p:txBody>
      </p:sp>
      <p:sp>
        <p:nvSpPr>
          <p:cNvPr id="199" name="Slide bullet text"/>
          <p:cNvSpPr txBox="1"/>
          <p:nvPr>
            <p:ph type="body" idx="1"/>
          </p:nvPr>
        </p:nvSpPr>
        <p:spPr>
          <a:prstGeom prst="rect">
            <a:avLst/>
          </a:prstGeom>
        </p:spPr>
        <p:txBody>
          <a:bodyPr/>
          <a:lstStyle/>
          <a:p>
            <a:pPr/>
          </a:p>
        </p:txBody>
      </p:sp>
      <p:pic>
        <p:nvPicPr>
          <p:cNvPr id="200" name="Image" descr="Image"/>
          <p:cNvPicPr>
            <a:picLocks noChangeAspect="1"/>
          </p:cNvPicPr>
          <p:nvPr/>
        </p:nvPicPr>
        <p:blipFill>
          <a:blip r:embed="rId3">
            <a:extLst/>
          </a:blip>
          <a:stretch>
            <a:fillRect/>
          </a:stretch>
        </p:blipFill>
        <p:spPr>
          <a:xfrm>
            <a:off x="3776784" y="3313260"/>
            <a:ext cx="6657679" cy="10359151"/>
          </a:xfrm>
          <a:prstGeom prst="rect">
            <a:avLst/>
          </a:prstGeom>
          <a:ln w="12700">
            <a:miter lim="400000"/>
          </a:ln>
        </p:spPr>
      </p:pic>
      <p:pic>
        <p:nvPicPr>
          <p:cNvPr id="201" name="6452796.jpg" descr="6452796.jpg"/>
          <p:cNvPicPr>
            <a:picLocks noChangeAspect="1"/>
          </p:cNvPicPr>
          <p:nvPr/>
        </p:nvPicPr>
        <p:blipFill>
          <a:blip r:embed="rId4">
            <a:extLst/>
          </a:blip>
          <a:stretch>
            <a:fillRect/>
          </a:stretch>
        </p:blipFill>
        <p:spPr>
          <a:xfrm>
            <a:off x="14919270" y="3359736"/>
            <a:ext cx="6980104" cy="10457083"/>
          </a:xfrm>
          <a:prstGeom prst="rect">
            <a:avLst/>
          </a:prstGeom>
          <a:ln w="12700">
            <a:miter lim="400000"/>
          </a:ln>
        </p:spPr>
      </p:pic>
      <p:grpSp>
        <p:nvGrpSpPr>
          <p:cNvPr id="204" name="Extrinsic rewards:…"/>
          <p:cNvGrpSpPr/>
          <p:nvPr/>
        </p:nvGrpSpPr>
        <p:grpSpPr>
          <a:xfrm>
            <a:off x="2223669" y="7845321"/>
            <a:ext cx="9353602" cy="5737932"/>
            <a:chOff x="0" y="0"/>
            <a:chExt cx="9353600" cy="5737931"/>
          </a:xfrm>
        </p:grpSpPr>
        <p:sp>
          <p:nvSpPr>
            <p:cNvPr id="203" name="Extrinsic rewards:…"/>
            <p:cNvSpPr txBox="1"/>
            <p:nvPr/>
          </p:nvSpPr>
          <p:spPr>
            <a:xfrm>
              <a:off x="215900" y="139700"/>
              <a:ext cx="8921801" cy="5179132"/>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marL="638923" indent="-469900" algn="l">
                <a:lnSpc>
                  <a:spcPct val="90000"/>
                </a:lnSpc>
                <a:defRPr spc="-100" sz="5000">
                  <a:solidFill>
                    <a:srgbClr val="000000"/>
                  </a:solidFill>
                  <a:latin typeface="Helvetica Neue Medium"/>
                  <a:ea typeface="Helvetica Neue Medium"/>
                  <a:cs typeface="Helvetica Neue Medium"/>
                  <a:sym typeface="Helvetica Neue Medium"/>
                </a:defRPr>
              </a:pPr>
              <a:r>
                <a:t>Extrinsic rewards:</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extinguish intrinsic motivation</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diminish performance</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crush creativity</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crowd out good behavior</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encourage cheating, shortcuts, and unethical behavior</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become addictive</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Can foster short-term thinking</a:t>
              </a:r>
            </a:p>
          </p:txBody>
        </p:sp>
        <p:pic>
          <p:nvPicPr>
            <p:cNvPr id="202" name="Extrinsic rewards:… Extrinsic rewards:Can extinguish intrinsic motivationCan diminish performanceCan crush creativityCan crowd out good behaviorCan encourage cheating, shortcuts, and unethical behaviorCan become addictiveCan foster short-term thinking" descr="Extrinsic rewards:… Extrinsic rewards:Can extinguish intrinsic motivationCan diminish performanceCan crush creativityCan crowd out good behaviorCan encourage cheating, shortcuts, and unethical behaviorCan become addictiveCan foster short-term thinking"/>
            <p:cNvPicPr>
              <a:picLocks noChangeAspect="0"/>
            </p:cNvPicPr>
            <p:nvPr/>
          </p:nvPicPr>
          <p:blipFill>
            <a:blip r:embed="rId5">
              <a:extLst/>
            </a:blip>
            <a:stretch>
              <a:fillRect/>
            </a:stretch>
          </p:blipFill>
          <p:spPr>
            <a:xfrm>
              <a:off x="0" y="0"/>
              <a:ext cx="9353601" cy="5737932"/>
            </a:xfrm>
            <a:prstGeom prst="rect">
              <a:avLst/>
            </a:prstGeom>
            <a:effectLst/>
          </p:spPr>
        </p:pic>
      </p:grpSp>
      <p:grpSp>
        <p:nvGrpSpPr>
          <p:cNvPr id="207" name="Focus on encouraging:…"/>
          <p:cNvGrpSpPr/>
          <p:nvPr/>
        </p:nvGrpSpPr>
        <p:grpSpPr>
          <a:xfrm>
            <a:off x="14795517" y="7853553"/>
            <a:ext cx="7227613" cy="3044700"/>
            <a:chOff x="0" y="0"/>
            <a:chExt cx="7227612" cy="3044698"/>
          </a:xfrm>
        </p:grpSpPr>
        <p:sp>
          <p:nvSpPr>
            <p:cNvPr id="206" name="Focus on encouraging:…"/>
            <p:cNvSpPr txBox="1"/>
            <p:nvPr/>
          </p:nvSpPr>
          <p:spPr>
            <a:xfrm>
              <a:off x="215900" y="139699"/>
              <a:ext cx="6795813" cy="2485900"/>
            </a:xfrm>
            <a:prstGeom prst="rect">
              <a:avLst/>
            </a:prstGeom>
            <a:solidFill>
              <a:srgbClr val="FFFFFF"/>
            </a:solidFill>
            <a:ln>
              <a:noFill/>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marL="638923" indent="-469900" algn="l">
                <a:lnSpc>
                  <a:spcPct val="90000"/>
                </a:lnSpc>
                <a:defRPr spc="-100" sz="5000">
                  <a:solidFill>
                    <a:srgbClr val="000000"/>
                  </a:solidFill>
                  <a:latin typeface="Helvetica Neue Medium"/>
                  <a:ea typeface="Helvetica Neue Medium"/>
                  <a:cs typeface="Helvetica Neue Medium"/>
                  <a:sym typeface="Helvetica Neue Medium"/>
                </a:defRPr>
              </a:pPr>
              <a:r>
                <a:t>Focus on encouraging:</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Autonomy</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Mastery</a:t>
              </a:r>
            </a:p>
            <a:p>
              <a:pPr marL="638923" indent="-469900" algn="l">
                <a:lnSpc>
                  <a:spcPct val="90000"/>
                </a:lnSpc>
                <a:defRPr spc="-78" sz="3900">
                  <a:solidFill>
                    <a:srgbClr val="000000"/>
                  </a:solidFill>
                  <a:latin typeface="Helvetica Neue Light"/>
                  <a:ea typeface="Helvetica Neue Light"/>
                  <a:cs typeface="Helvetica Neue Light"/>
                  <a:sym typeface="Helvetica Neue Light"/>
                </a:defRPr>
              </a:pPr>
              <a:r>
                <a:t>Purpose</a:t>
              </a:r>
            </a:p>
          </p:txBody>
        </p:sp>
        <p:pic>
          <p:nvPicPr>
            <p:cNvPr id="205" name="Focus on encouraging:… Focus on encouraging:AutonomyMasteryPurpose" descr="Focus on encouraging:… Focus on encouraging:AutonomyMasteryPurpose"/>
            <p:cNvPicPr>
              <a:picLocks noChangeAspect="0"/>
            </p:cNvPicPr>
            <p:nvPr/>
          </p:nvPicPr>
          <p:blipFill>
            <a:blip r:embed="rId6">
              <a:extLst/>
            </a:blip>
            <a:stretch>
              <a:fillRect/>
            </a:stretch>
          </p:blipFill>
          <p:spPr>
            <a:xfrm>
              <a:off x="0" y="-1"/>
              <a:ext cx="7227613" cy="3044700"/>
            </a:xfrm>
            <a:prstGeom prst="rect">
              <a:avLst/>
            </a:prstGeom>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7" grpId="1"/>
      <p:bldP build="whole" bldLvl="1" animBg="1" rev="0" advAuto="0" spid="204" grpId="2"/>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12"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Recognize commonly used metrics in software development…"/>
          <p:cNvSpPr txBox="1"/>
          <p:nvPr>
            <p:ph type="body" idx="1"/>
          </p:nvPr>
        </p:nvSpPr>
        <p:spPr>
          <a:prstGeom prst="rect">
            <a:avLst/>
          </a:prstGeom>
        </p:spPr>
        <p:txBody>
          <a:bodyPr/>
          <a:lstStyle/>
          <a:p>
            <a:pPr/>
            <a:r>
              <a:t>Recognize commonly used metrics in software development</a:t>
            </a:r>
          </a:p>
          <a:p>
            <a:pPr/>
            <a:r>
              <a:t>Understand limitations and dangers of making development decisions based on metrics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racking Development Progress"/>
          <p:cNvSpPr txBox="1"/>
          <p:nvPr>
            <p:ph type="title"/>
          </p:nvPr>
        </p:nvSpPr>
        <p:spPr>
          <a:prstGeom prst="rect">
            <a:avLst/>
          </a:prstGeom>
        </p:spPr>
        <p:txBody>
          <a:bodyPr/>
          <a:lstStyle/>
          <a:p>
            <a:pPr/>
            <a:r>
              <a:t>Tracking Development Progress</a:t>
            </a:r>
          </a:p>
        </p:txBody>
      </p:sp>
      <p:sp>
        <p:nvSpPr>
          <p:cNvPr id="132" name="Sprint Velocit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Sprint Velocity</a:t>
            </a:r>
          </a:p>
        </p:txBody>
      </p:sp>
      <p:pic>
        <p:nvPicPr>
          <p:cNvPr id="133" name="Image" descr="Image"/>
          <p:cNvPicPr>
            <a:picLocks noChangeAspect="1"/>
          </p:cNvPicPr>
          <p:nvPr/>
        </p:nvPicPr>
        <p:blipFill>
          <a:blip r:embed="rId3">
            <a:extLst/>
          </a:blip>
          <a:stretch>
            <a:fillRect/>
          </a:stretch>
        </p:blipFill>
        <p:spPr>
          <a:xfrm>
            <a:off x="19185703" y="53667"/>
            <a:ext cx="5114770" cy="13608666"/>
          </a:xfrm>
          <a:prstGeom prst="rect">
            <a:avLst/>
          </a:prstGeom>
          <a:ln w="12700">
            <a:miter lim="400000"/>
          </a:ln>
        </p:spPr>
      </p:pic>
      <p:sp>
        <p:nvSpPr>
          <p:cNvPr id="134" name="Sprint Velocity ="/>
          <p:cNvSpPr txBox="1"/>
          <p:nvPr/>
        </p:nvSpPr>
        <p:spPr>
          <a:xfrm>
            <a:off x="1758461" y="5867630"/>
            <a:ext cx="4725315"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pPr/>
            <a:r>
              <a:t>Sprint Velocity = </a:t>
            </a:r>
          </a:p>
        </p:txBody>
      </p:sp>
      <p:sp>
        <p:nvSpPr>
          <p:cNvPr id="135" name="∑ Story Points Completed"/>
          <p:cNvSpPr txBox="1"/>
          <p:nvPr/>
        </p:nvSpPr>
        <p:spPr>
          <a:xfrm>
            <a:off x="6691923" y="5320553"/>
            <a:ext cx="7149694"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pPr/>
            <a:r>
              <a:t>∑ Story Points Completed</a:t>
            </a:r>
          </a:p>
        </p:txBody>
      </p:sp>
      <p:sp>
        <p:nvSpPr>
          <p:cNvPr id="136" name="Line"/>
          <p:cNvSpPr/>
          <p:nvPr/>
        </p:nvSpPr>
        <p:spPr>
          <a:xfrm>
            <a:off x="6750538" y="6271846"/>
            <a:ext cx="7032464" cy="1"/>
          </a:xfrm>
          <a:prstGeom prst="line">
            <a:avLst/>
          </a:prstGeom>
          <a:ln w="25400">
            <a:solidFill>
              <a:srgbClr val="000000"/>
            </a:solidFill>
            <a:miter lim="400000"/>
          </a:ln>
        </p:spPr>
        <p:txBody>
          <a:bodyPr lIns="50800" tIns="50800" rIns="50800" bIns="50800" anchor="ctr"/>
          <a:lstStyle/>
          <a:p>
            <a:pPr/>
          </a:p>
        </p:txBody>
      </p:sp>
      <p:sp>
        <p:nvSpPr>
          <p:cNvPr id="137" name="∑ Story Points Planned"/>
          <p:cNvSpPr txBox="1"/>
          <p:nvPr/>
        </p:nvSpPr>
        <p:spPr>
          <a:xfrm>
            <a:off x="7087248" y="6453784"/>
            <a:ext cx="6359044"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pPr/>
            <a:r>
              <a:t>∑ Story Points Planned</a:t>
            </a:r>
          </a:p>
        </p:txBody>
      </p:sp>
      <p:pic>
        <p:nvPicPr>
          <p:cNvPr id="138" name="Image" descr="Image"/>
          <p:cNvPicPr>
            <a:picLocks noChangeAspect="1"/>
          </p:cNvPicPr>
          <p:nvPr/>
        </p:nvPicPr>
        <p:blipFill>
          <a:blip r:embed="rId4">
            <a:extLst/>
          </a:blip>
          <a:stretch>
            <a:fillRect/>
          </a:stretch>
        </p:blipFill>
        <p:spPr>
          <a:xfrm>
            <a:off x="4974546" y="7587015"/>
            <a:ext cx="10584448" cy="6033135"/>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Tracking Development Progress"/>
          <p:cNvSpPr txBox="1"/>
          <p:nvPr>
            <p:ph type="title"/>
          </p:nvPr>
        </p:nvSpPr>
        <p:spPr>
          <a:prstGeom prst="rect">
            <a:avLst/>
          </a:prstGeom>
        </p:spPr>
        <p:txBody>
          <a:bodyPr/>
          <a:lstStyle/>
          <a:p>
            <a:pPr/>
            <a:r>
              <a:t>Tracking Development Progress</a:t>
            </a:r>
          </a:p>
        </p:txBody>
      </p:sp>
      <p:sp>
        <p:nvSpPr>
          <p:cNvPr id="143" name="Metric: Lines of Cod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Metric: Lines of Code</a:t>
            </a:r>
          </a:p>
        </p:txBody>
      </p:sp>
      <p:sp>
        <p:nvSpPr>
          <p:cNvPr id="144" name="Slide bullet text"/>
          <p:cNvSpPr txBox="1"/>
          <p:nvPr>
            <p:ph type="body" idx="1"/>
          </p:nvPr>
        </p:nvSpPr>
        <p:spPr>
          <a:prstGeom prst="rect">
            <a:avLst/>
          </a:prstGeom>
        </p:spPr>
        <p:txBody>
          <a:bodyPr/>
          <a:lstStyle/>
          <a:p>
            <a:pPr/>
          </a:p>
        </p:txBody>
      </p:sp>
      <p:pic>
        <p:nvPicPr>
          <p:cNvPr id="145" name="sear-greyson-K-ZsC7YdJ6Y-unsplash.jpg" descr="sear-greyson-K-ZsC7YdJ6Y-unsplash.jpg"/>
          <p:cNvPicPr>
            <a:picLocks noChangeAspect="1"/>
          </p:cNvPicPr>
          <p:nvPr/>
        </p:nvPicPr>
        <p:blipFill>
          <a:blip r:embed="rId3">
            <a:extLst/>
          </a:blip>
          <a:stretch>
            <a:fillRect/>
          </a:stretch>
        </p:blipFill>
        <p:spPr>
          <a:xfrm>
            <a:off x="846621" y="4980187"/>
            <a:ext cx="9056862" cy="6792646"/>
          </a:xfrm>
          <a:prstGeom prst="rect">
            <a:avLst/>
          </a:prstGeom>
          <a:ln w="12700">
            <a:miter lim="400000"/>
          </a:ln>
        </p:spPr>
      </p:pic>
      <p:pic>
        <p:nvPicPr>
          <p:cNvPr id="146" name="Image" descr="Image"/>
          <p:cNvPicPr>
            <a:picLocks noChangeAspect="1"/>
          </p:cNvPicPr>
          <p:nvPr/>
        </p:nvPicPr>
        <p:blipFill>
          <a:blip r:embed="rId4">
            <a:extLst/>
          </a:blip>
          <a:stretch>
            <a:fillRect/>
          </a:stretch>
        </p:blipFill>
        <p:spPr>
          <a:xfrm>
            <a:off x="11108613" y="4966560"/>
            <a:ext cx="12115801" cy="6819901"/>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Tracking Development Progress"/>
          <p:cNvSpPr txBox="1"/>
          <p:nvPr>
            <p:ph type="title"/>
          </p:nvPr>
        </p:nvSpPr>
        <p:spPr>
          <a:prstGeom prst="rect">
            <a:avLst/>
          </a:prstGeom>
        </p:spPr>
        <p:txBody>
          <a:bodyPr/>
          <a:lstStyle/>
          <a:p>
            <a:pPr/>
            <a:r>
              <a:t>Tracking Development Progress</a:t>
            </a:r>
          </a:p>
        </p:txBody>
      </p:sp>
      <p:sp>
        <p:nvSpPr>
          <p:cNvPr id="151" name="Metrics: Bugs open/closed, tests passing/fail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Metrics: Bugs open/closed, tests passing/failing</a:t>
            </a:r>
          </a:p>
        </p:txBody>
      </p:sp>
      <p:pic>
        <p:nvPicPr>
          <p:cNvPr id="152" name="Image" descr="Image"/>
          <p:cNvPicPr>
            <a:picLocks noChangeAspect="1"/>
          </p:cNvPicPr>
          <p:nvPr/>
        </p:nvPicPr>
        <p:blipFill>
          <a:blip r:embed="rId3">
            <a:extLst/>
          </a:blip>
          <a:stretch>
            <a:fillRect/>
          </a:stretch>
        </p:blipFill>
        <p:spPr>
          <a:xfrm>
            <a:off x="1085621" y="5052170"/>
            <a:ext cx="6760537" cy="2263506"/>
          </a:xfrm>
          <a:prstGeom prst="rect">
            <a:avLst/>
          </a:prstGeom>
          <a:ln w="12700">
            <a:miter lim="400000"/>
          </a:ln>
        </p:spPr>
      </p:pic>
      <p:pic>
        <p:nvPicPr>
          <p:cNvPr id="153" name="Image" descr="Image"/>
          <p:cNvPicPr>
            <a:picLocks noChangeAspect="1"/>
          </p:cNvPicPr>
          <p:nvPr/>
        </p:nvPicPr>
        <p:blipFill>
          <a:blip r:embed="rId4">
            <a:extLst/>
          </a:blip>
          <a:stretch>
            <a:fillRect/>
          </a:stretch>
        </p:blipFill>
        <p:spPr>
          <a:xfrm>
            <a:off x="10924930" y="3555022"/>
            <a:ext cx="9626601" cy="121158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McNamara Fallacy"/>
          <p:cNvSpPr txBox="1"/>
          <p:nvPr>
            <p:ph type="title"/>
          </p:nvPr>
        </p:nvSpPr>
        <p:spPr>
          <a:prstGeom prst="rect">
            <a:avLst/>
          </a:prstGeom>
        </p:spPr>
        <p:txBody>
          <a:bodyPr/>
          <a:lstStyle/>
          <a:p>
            <a:pPr/>
            <a:r>
              <a:t>McNamara Fallacy</a:t>
            </a:r>
          </a:p>
        </p:txBody>
      </p:sp>
      <p:sp>
        <p:nvSpPr>
          <p:cNvPr id="158" name="Reflecting on Vietnam decision making"/>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Reflecting on Vietnam decision making</a:t>
            </a:r>
          </a:p>
        </p:txBody>
      </p:sp>
      <p:sp>
        <p:nvSpPr>
          <p:cNvPr id="159" name="Measure whatever can be easily measured…"/>
          <p:cNvSpPr txBox="1"/>
          <p:nvPr>
            <p:ph type="body" sz="half" idx="1"/>
          </p:nvPr>
        </p:nvSpPr>
        <p:spPr>
          <a:xfrm>
            <a:off x="1206500" y="4248504"/>
            <a:ext cx="14055194" cy="8256012"/>
          </a:xfrm>
          <a:prstGeom prst="rect">
            <a:avLst/>
          </a:prstGeom>
        </p:spPr>
        <p:txBody>
          <a:bodyPr/>
          <a:lstStyle/>
          <a:p>
            <a:pPr/>
            <a:r>
              <a:t>Measure whatever can be easily measured</a:t>
            </a:r>
          </a:p>
          <a:p>
            <a:pPr/>
            <a:r>
              <a:t>Disregard that which cannot be measured easily</a:t>
            </a:r>
          </a:p>
          <a:p>
            <a:pPr/>
            <a:r>
              <a:t>Presume that which cannot be measured easily is not important</a:t>
            </a:r>
          </a:p>
          <a:p>
            <a:pPr/>
            <a:r>
              <a:t>Presume that which cannot be measured easily does not exist</a:t>
            </a:r>
          </a:p>
        </p:txBody>
      </p:sp>
      <p:pic>
        <p:nvPicPr>
          <p:cNvPr id="160" name="Robert_McNamara_at_a_cabinet_meeting,_22_Nov_1967.jpg" descr="Robert_McNamara_at_a_cabinet_meeting,_22_Nov_1967.jpg"/>
          <p:cNvPicPr>
            <a:picLocks noChangeAspect="1"/>
          </p:cNvPicPr>
          <p:nvPr/>
        </p:nvPicPr>
        <p:blipFill>
          <a:blip r:embed="rId3">
            <a:extLst/>
          </a:blip>
          <a:stretch>
            <a:fillRect/>
          </a:stretch>
        </p:blipFill>
        <p:spPr>
          <a:xfrm>
            <a:off x="15321447" y="-1"/>
            <a:ext cx="9032765" cy="137160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oftware Metric: McCabe Cyclomatic Complexity"/>
          <p:cNvSpPr txBox="1"/>
          <p:nvPr>
            <p:ph type="title"/>
          </p:nvPr>
        </p:nvSpPr>
        <p:spPr>
          <a:prstGeom prst="rect">
            <a:avLst/>
          </a:prstGeom>
        </p:spPr>
        <p:txBody>
          <a:bodyPr/>
          <a:lstStyle>
            <a:lvl1pPr defTabSz="2170121">
              <a:defRPr spc="-151" sz="7565"/>
            </a:lvl1pPr>
          </a:lstStyle>
          <a:p>
            <a:pPr/>
            <a:r>
              <a:t>Software Metric: McCabe Cyclomatic Complexity</a:t>
            </a:r>
          </a:p>
        </p:txBody>
      </p:sp>
      <p:sp>
        <p:nvSpPr>
          <p:cNvPr id="165" name="Is this code complex to understan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Is this code complex to understand?</a:t>
            </a:r>
          </a:p>
        </p:txBody>
      </p:sp>
      <p:sp>
        <p:nvSpPr>
          <p:cNvPr id="166" name="public static char[] percentDecode(char[] input) {…"/>
          <p:cNvSpPr txBox="1"/>
          <p:nvPr/>
        </p:nvSpPr>
        <p:spPr>
          <a:xfrm>
            <a:off x="5942592" y="4140199"/>
            <a:ext cx="12498816" cy="5435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2500">
                <a:solidFill>
                  <a:srgbClr val="000000"/>
                </a:solidFill>
                <a:latin typeface="Courier"/>
                <a:ea typeface="Courier"/>
                <a:cs typeface="Courier"/>
                <a:sym typeface="Courier"/>
              </a:defRPr>
            </a:pPr>
            <a:r>
              <a:rPr b="1">
                <a:solidFill>
                  <a:srgbClr val="011480"/>
                </a:solidFill>
              </a:rPr>
              <a:t>public static </a:t>
            </a:r>
            <a:r>
              <a:t>char[] percentDecode(char[] input) {</a:t>
            </a:r>
          </a:p>
          <a:p>
            <a:pPr algn="l" defTabSz="457200">
              <a:defRPr sz="2500">
                <a:solidFill>
                  <a:srgbClr val="000000"/>
                </a:solidFill>
                <a:latin typeface="Courier"/>
                <a:ea typeface="Courier"/>
                <a:cs typeface="Courier"/>
                <a:sym typeface="Courier"/>
              </a:defRPr>
            </a:pPr>
            <a:r>
              <a:t>  char[] result = </a:t>
            </a:r>
            <a:r>
              <a:rPr b="1">
                <a:solidFill>
                  <a:srgbClr val="011480"/>
                </a:solidFill>
              </a:rPr>
              <a:t>new </a:t>
            </a:r>
            <a:r>
              <a:t>char[input.length - </a:t>
            </a:r>
            <a:r>
              <a:rPr>
                <a:solidFill>
                  <a:srgbClr val="0432FF"/>
                </a:solidFill>
              </a:rPr>
              <a:t>2 </a:t>
            </a:r>
            <a:r>
              <a:t>* count(input, </a:t>
            </a:r>
            <a:r>
              <a:rPr b="1">
                <a:solidFill>
                  <a:srgbClr val="018001"/>
                </a:solidFill>
              </a:rPr>
              <a:t>'%'</a:t>
            </a:r>
            <a:r>
              <a:t>)];</a:t>
            </a:r>
          </a:p>
          <a:p>
            <a:pPr algn="l" defTabSz="457200">
              <a:defRPr sz="2500">
                <a:solidFill>
                  <a:srgbClr val="000000"/>
                </a:solidFill>
                <a:latin typeface="Courier"/>
                <a:ea typeface="Courier"/>
                <a:cs typeface="Courier"/>
                <a:sym typeface="Courier"/>
              </a:defRPr>
            </a:pPr>
            <a:r>
              <a:t>  int size = </a:t>
            </a:r>
            <a:r>
              <a:rPr>
                <a:solidFill>
                  <a:srgbClr val="0432FF"/>
                </a:solidFill>
              </a:rPr>
              <a:t>0</a:t>
            </a:r>
            <a:r>
              <a:t>;</a:t>
            </a:r>
          </a:p>
          <a:p>
            <a:pPr algn="l" defTabSz="457200">
              <a:defRPr sz="2500">
                <a:solidFill>
                  <a:srgbClr val="000000"/>
                </a:solidFill>
                <a:latin typeface="Courier"/>
                <a:ea typeface="Courier"/>
                <a:cs typeface="Courier"/>
                <a:sym typeface="Courier"/>
              </a:defRPr>
            </a:pPr>
            <a:r>
              <a:t>  </a:t>
            </a:r>
            <a:r>
              <a:rPr b="1">
                <a:solidFill>
                  <a:srgbClr val="011480"/>
                </a:solidFill>
              </a:rPr>
              <a:t>for</a:t>
            </a:r>
            <a:r>
              <a:t>(int i = </a:t>
            </a:r>
            <a:r>
              <a:rPr>
                <a:solidFill>
                  <a:srgbClr val="0432FF"/>
                </a:solidFill>
              </a:rPr>
              <a:t>0</a:t>
            </a:r>
            <a:r>
              <a:t>; i &lt; input.length; i++) {</a:t>
            </a:r>
          </a:p>
          <a:p>
            <a:pPr algn="l" defTabSz="457200">
              <a:defRPr sz="2500">
                <a:solidFill>
                  <a:srgbClr val="000000"/>
                </a:solidFill>
                <a:latin typeface="Courier"/>
                <a:ea typeface="Courier"/>
                <a:cs typeface="Courier"/>
                <a:sym typeface="Courier"/>
              </a:defRPr>
            </a:pPr>
            <a:r>
              <a:t>    </a:t>
            </a:r>
            <a:r>
              <a:rPr b="1">
                <a:solidFill>
                  <a:srgbClr val="011480"/>
                </a:solidFill>
              </a:rPr>
              <a:t>if</a:t>
            </a:r>
            <a:r>
              <a:t>(input[i] == </a:t>
            </a:r>
            <a:r>
              <a:rPr b="1">
                <a:solidFill>
                  <a:srgbClr val="018001"/>
                </a:solidFill>
              </a:rPr>
              <a:t>'%'</a:t>
            </a:r>
            <a:r>
              <a:t>) {</a:t>
            </a:r>
          </a:p>
          <a:p>
            <a:pPr algn="l" defTabSz="457200">
              <a:defRPr sz="2500">
                <a:solidFill>
                  <a:srgbClr val="000000"/>
                </a:solidFill>
                <a:latin typeface="Courier"/>
                <a:ea typeface="Courier"/>
                <a:cs typeface="Courier"/>
                <a:sym typeface="Courier"/>
              </a:defRPr>
            </a:pPr>
            <a:r>
              <a:t>      result[size++] = hexToChar(input[i + </a:t>
            </a:r>
            <a:r>
              <a:rPr>
                <a:solidFill>
                  <a:srgbClr val="0432FF"/>
                </a:solidFill>
              </a:rPr>
              <a:t>1</a:t>
            </a:r>
            <a:r>
              <a:t>], input[i + </a:t>
            </a:r>
            <a:r>
              <a:rPr>
                <a:solidFill>
                  <a:srgbClr val="0432FF"/>
                </a:solidFill>
              </a:rPr>
              <a:t>2</a:t>
            </a:r>
            <a:r>
              <a:t>]);</a:t>
            </a:r>
          </a:p>
          <a:p>
            <a:pPr algn="l" defTabSz="457200">
              <a:defRPr sz="2500">
                <a:solidFill>
                  <a:srgbClr val="000000"/>
                </a:solidFill>
                <a:latin typeface="Courier"/>
                <a:ea typeface="Courier"/>
                <a:cs typeface="Courier"/>
                <a:sym typeface="Courier"/>
              </a:defRPr>
            </a:pPr>
            <a:r>
              <a:t>      i += </a:t>
            </a:r>
            <a:r>
              <a:rPr>
                <a:solidFill>
                  <a:srgbClr val="0432FF"/>
                </a:solidFill>
              </a:rPr>
              <a:t>2</a:t>
            </a:r>
            <a:r>
              <a:t>;</a:t>
            </a:r>
          </a:p>
          <a:p>
            <a:pPr algn="l" defTabSz="457200">
              <a:defRPr sz="2500">
                <a:solidFill>
                  <a:srgbClr val="000000"/>
                </a:solidFill>
                <a:latin typeface="Courier"/>
                <a:ea typeface="Courier"/>
                <a:cs typeface="Courier"/>
                <a:sym typeface="Courier"/>
              </a:defRPr>
            </a:pPr>
            <a:r>
              <a:t>    } </a:t>
            </a:r>
            <a:r>
              <a:rPr b="1">
                <a:solidFill>
                  <a:srgbClr val="011480"/>
                </a:solidFill>
              </a:rPr>
              <a:t>else </a:t>
            </a:r>
            <a:r>
              <a:t>{</a:t>
            </a:r>
          </a:p>
          <a:p>
            <a:pPr algn="l" defTabSz="457200">
              <a:defRPr sz="2500">
                <a:solidFill>
                  <a:srgbClr val="000000"/>
                </a:solidFill>
                <a:latin typeface="Courier"/>
                <a:ea typeface="Courier"/>
                <a:cs typeface="Courier"/>
                <a:sym typeface="Courier"/>
              </a:defRPr>
            </a:pPr>
            <a:r>
              <a:t>      result[size++] = input[i];</a:t>
            </a: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r>
              <a:rPr b="1">
                <a:solidFill>
                  <a:srgbClr val="011480"/>
                </a:solidFill>
              </a:rPr>
              <a:t>return </a:t>
            </a:r>
            <a:r>
              <a:t>result;</a:t>
            </a:r>
          </a:p>
          <a:p>
            <a:pPr algn="l" defTabSz="457200">
              <a:defRPr sz="2500">
                <a:solidFill>
                  <a:srgbClr val="000000"/>
                </a:solidFill>
                <a:latin typeface="Courier"/>
                <a:ea typeface="Courier"/>
                <a:cs typeface="Courier"/>
                <a:sym typeface="Courier"/>
              </a:defRPr>
            </a:pPr>
            <a:r>
              <a:t>}</a:t>
            </a:r>
          </a:p>
        </p:txBody>
      </p:sp>
      <p:sp>
        <p:nvSpPr>
          <p:cNvPr id="167" name="Input: “Hello%20World”"/>
          <p:cNvSpPr txBox="1"/>
          <p:nvPr/>
        </p:nvSpPr>
        <p:spPr>
          <a:xfrm>
            <a:off x="9573031" y="9754995"/>
            <a:ext cx="5237937" cy="60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400">
                <a:solidFill>
                  <a:srgbClr val="000000"/>
                </a:solidFill>
              </a:defRPr>
            </a:pPr>
            <a:r>
              <a:t>Input: </a:t>
            </a:r>
            <a:r>
              <a:rPr>
                <a:latin typeface="Menlo Regular"/>
                <a:ea typeface="Menlo Regular"/>
                <a:cs typeface="Menlo Regular"/>
                <a:sym typeface="Menlo Regular"/>
              </a:rPr>
              <a:t>“Hello%20World”</a:t>
            </a:r>
          </a:p>
        </p:txBody>
      </p:sp>
      <p:sp>
        <p:nvSpPr>
          <p:cNvPr id="168" name="Output: “Hello World”"/>
          <p:cNvSpPr txBox="1"/>
          <p:nvPr/>
        </p:nvSpPr>
        <p:spPr>
          <a:xfrm>
            <a:off x="9573032" y="10575332"/>
            <a:ext cx="5070354" cy="609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400">
                <a:solidFill>
                  <a:srgbClr val="000000"/>
                </a:solidFill>
              </a:defRPr>
            </a:pPr>
            <a:r>
              <a:t>Output: </a:t>
            </a:r>
            <a:r>
              <a:rPr>
                <a:latin typeface="Menlo Regular"/>
                <a:ea typeface="Menlo Regular"/>
                <a:cs typeface="Menlo Regular"/>
                <a:sym typeface="Menlo Regular"/>
              </a:rPr>
              <a:t>“Hello World”</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Software Metric: McCabe Cyclomatic Complexity"/>
          <p:cNvSpPr txBox="1"/>
          <p:nvPr>
            <p:ph type="title"/>
          </p:nvPr>
        </p:nvSpPr>
        <p:spPr>
          <a:prstGeom prst="rect">
            <a:avLst/>
          </a:prstGeom>
        </p:spPr>
        <p:txBody>
          <a:bodyPr/>
          <a:lstStyle>
            <a:lvl1pPr defTabSz="2170121">
              <a:defRPr spc="-151" sz="7565"/>
            </a:lvl1pPr>
          </a:lstStyle>
          <a:p>
            <a:pPr/>
            <a:r>
              <a:t>Software Metric: McCabe Cyclomatic Complexity</a:t>
            </a:r>
          </a:p>
        </p:txBody>
      </p:sp>
      <p:sp>
        <p:nvSpPr>
          <p:cNvPr id="173" name="Is this code complex to understand?"/>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Is this code complex to understand?</a:t>
            </a:r>
          </a:p>
        </p:txBody>
      </p:sp>
      <p:pic>
        <p:nvPicPr>
          <p:cNvPr id="174" name="Image" descr="Image"/>
          <p:cNvPicPr>
            <a:picLocks noChangeAspect="1"/>
          </p:cNvPicPr>
          <p:nvPr/>
        </p:nvPicPr>
        <p:blipFill>
          <a:blip r:embed="rId3">
            <a:extLst/>
          </a:blip>
          <a:stretch>
            <a:fillRect/>
          </a:stretch>
        </p:blipFill>
        <p:spPr>
          <a:xfrm>
            <a:off x="4699406" y="3266410"/>
            <a:ext cx="12496801" cy="6388101"/>
          </a:xfrm>
          <a:prstGeom prst="rect">
            <a:avLst/>
          </a:prstGeom>
          <a:ln w="12700">
            <a:miter lim="400000"/>
          </a:ln>
        </p:spPr>
      </p:pic>
      <p:sp>
        <p:nvSpPr>
          <p:cNvPr id="175" name="M = E - N + 2P"/>
          <p:cNvSpPr txBox="1"/>
          <p:nvPr/>
        </p:nvSpPr>
        <p:spPr>
          <a:xfrm>
            <a:off x="10103357" y="9849228"/>
            <a:ext cx="5252443"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latin typeface="Menlo Regular"/>
                <a:ea typeface="Menlo Regular"/>
                <a:cs typeface="Menlo Regular"/>
                <a:sym typeface="Menlo Regular"/>
              </a:defRPr>
            </a:lvl1pPr>
          </a:lstStyle>
          <a:p>
            <a:pPr/>
            <a:r>
              <a:t>M = E - N + 2P</a:t>
            </a:r>
          </a:p>
        </p:txBody>
      </p:sp>
      <p:sp>
        <p:nvSpPr>
          <p:cNvPr id="176" name="M = 10 - 9 + 2•1"/>
          <p:cNvSpPr txBox="1"/>
          <p:nvPr/>
        </p:nvSpPr>
        <p:spPr>
          <a:xfrm>
            <a:off x="10103357" y="10583321"/>
            <a:ext cx="5986464"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latin typeface="Menlo Regular"/>
                <a:ea typeface="Menlo Regular"/>
                <a:cs typeface="Menlo Regular"/>
                <a:sym typeface="Menlo Regular"/>
              </a:defRPr>
            </a:lvl1pPr>
          </a:lstStyle>
          <a:p>
            <a:pPr/>
            <a:r>
              <a:t>M = 10 - 9 + 2•1</a:t>
            </a:r>
          </a:p>
        </p:txBody>
      </p:sp>
      <p:sp>
        <p:nvSpPr>
          <p:cNvPr id="177" name="M = 3"/>
          <p:cNvSpPr txBox="1"/>
          <p:nvPr/>
        </p:nvSpPr>
        <p:spPr>
          <a:xfrm>
            <a:off x="10103357" y="11317414"/>
            <a:ext cx="1949352"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latin typeface="Menlo Regular"/>
                <a:ea typeface="Menlo Regular"/>
                <a:cs typeface="Menlo Regular"/>
                <a:sym typeface="Menlo Regular"/>
              </a:defRPr>
            </a:lvl1pPr>
          </a:lstStyle>
          <a:p>
            <a:pPr/>
            <a:r>
              <a:t>M = 3</a:t>
            </a:r>
          </a:p>
        </p:txBody>
      </p:sp>
      <p:sp>
        <p:nvSpPr>
          <p:cNvPr id="178" name="Is this good?"/>
          <p:cNvSpPr txBox="1"/>
          <p:nvPr/>
        </p:nvSpPr>
        <p:spPr>
          <a:xfrm>
            <a:off x="10103357" y="12053692"/>
            <a:ext cx="3637180" cy="8084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pPr/>
            <a:r>
              <a:t>Is this good?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7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6" grpId="1"/>
      <p:bldP build="whole" bldLvl="1" animBg="1" rev="0" advAuto="0" spid="177" grpId="2"/>
      <p:bldP build="whole" bldLvl="1" animBg="1" rev="0" advAuto="0" spid="178" grpId="3"/>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oftware Metric: McCabe Cyclomatic Complexity"/>
          <p:cNvSpPr txBox="1"/>
          <p:nvPr>
            <p:ph type="title"/>
          </p:nvPr>
        </p:nvSpPr>
        <p:spPr>
          <a:prstGeom prst="rect">
            <a:avLst/>
          </a:prstGeom>
        </p:spPr>
        <p:txBody>
          <a:bodyPr/>
          <a:lstStyle>
            <a:lvl1pPr defTabSz="2170121">
              <a:defRPr spc="-151" sz="7565"/>
            </a:lvl1pPr>
          </a:lstStyle>
          <a:p>
            <a:pPr/>
            <a:r>
              <a:t>Software Metric: McCabe Cyclomatic Complexity</a:t>
            </a:r>
          </a:p>
        </p:txBody>
      </p:sp>
      <p:sp>
        <p:nvSpPr>
          <p:cNvPr id="183" name="What does this value mea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What does this value mean?</a:t>
            </a:r>
          </a:p>
        </p:txBody>
      </p:sp>
      <p:pic>
        <p:nvPicPr>
          <p:cNvPr id="184" name="Image" descr="Image"/>
          <p:cNvPicPr>
            <a:picLocks noChangeAspect="1"/>
          </p:cNvPicPr>
          <p:nvPr/>
        </p:nvPicPr>
        <p:blipFill>
          <a:blip r:embed="rId3">
            <a:extLst/>
          </a:blip>
          <a:stretch>
            <a:fillRect/>
          </a:stretch>
        </p:blipFill>
        <p:spPr>
          <a:xfrm>
            <a:off x="379042" y="3839307"/>
            <a:ext cx="10613300" cy="13716001"/>
          </a:xfrm>
          <a:prstGeom prst="rect">
            <a:avLst/>
          </a:prstGeom>
          <a:ln w="12700">
            <a:miter lim="400000"/>
          </a:ln>
        </p:spPr>
      </p:pic>
      <p:pic>
        <p:nvPicPr>
          <p:cNvPr id="185" name="Image" descr="Image"/>
          <p:cNvPicPr>
            <a:picLocks noChangeAspect="1"/>
          </p:cNvPicPr>
          <p:nvPr/>
        </p:nvPicPr>
        <p:blipFill>
          <a:blip r:embed="rId4">
            <a:extLst/>
          </a:blip>
          <a:stretch>
            <a:fillRect/>
          </a:stretch>
        </p:blipFill>
        <p:spPr>
          <a:xfrm>
            <a:off x="764442" y="7598507"/>
            <a:ext cx="9842501" cy="6197601"/>
          </a:xfrm>
          <a:prstGeom prst="rect">
            <a:avLst/>
          </a:prstGeom>
          <a:ln w="12700">
            <a:miter lim="400000"/>
          </a:ln>
        </p:spPr>
      </p:pic>
      <p:pic>
        <p:nvPicPr>
          <p:cNvPr id="186" name="Image" descr="Image"/>
          <p:cNvPicPr>
            <a:picLocks noChangeAspect="1"/>
          </p:cNvPicPr>
          <p:nvPr/>
        </p:nvPicPr>
        <p:blipFill>
          <a:blip r:embed="rId5">
            <a:extLst/>
          </a:blip>
          <a:stretch>
            <a:fillRect/>
          </a:stretch>
        </p:blipFill>
        <p:spPr>
          <a:xfrm>
            <a:off x="12561784" y="3077307"/>
            <a:ext cx="10573201" cy="13716001"/>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